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662FDC5-1D77-4B44-BA42-E385DAA0A882}">
  <a:tblStyle styleId="{1662FDC5-1D77-4B44-BA42-E385DAA0A8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Average-regular.fntdata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Oswald-bold.fntdata"/><Relationship Id="rId12" Type="http://schemas.openxmlformats.org/officeDocument/2006/relationships/slide" Target="slides/slide6.xml"/><Relationship Id="rId23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230e8c45c_0_20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230e8c45c_0_20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230e8c45c_1_1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230e8c45c_1_1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230e8c45c_1_1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230e8c45c_1_1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230e8c45c_1_1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230e8c45c_1_1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230e8c45c_1_1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230e8c45c_1_1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230e8c45c_1_1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230e8c45c_1_1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230e8c45c_0_20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230e8c45c_0_20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230e8c4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230e8c4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4546219b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4546219b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0e8c45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0e8c45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230e8c45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230e8c45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230e8c45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230e8c45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230e8c45c_0_20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230e8c45c_0_20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230e8c45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230e8c45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MODELITZACIÓ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D’UNA DISCOTECA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Agustí Conesa Gago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Enric Segura Sánchez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-2" y="0"/>
            <a:ext cx="9320275" cy="621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VARIABLES O ESTADÍSTICS OBSERVATS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152475"/>
            <a:ext cx="85206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La sortida de clients de la discoteca</a:t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16966" l="10727" r="73986" t="64919"/>
          <a:stretch/>
        </p:blipFill>
        <p:spPr>
          <a:xfrm>
            <a:off x="311700" y="2124000"/>
            <a:ext cx="1850174" cy="13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 rotWithShape="1">
          <a:blip r:embed="rId4">
            <a:alphaModFix/>
          </a:blip>
          <a:srcRect b="16669" l="10569" r="73959" t="65566"/>
          <a:stretch/>
        </p:blipFill>
        <p:spPr>
          <a:xfrm>
            <a:off x="2513500" y="2124825"/>
            <a:ext cx="1879651" cy="1343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 rotWithShape="1">
          <a:blip r:embed="rId5">
            <a:alphaModFix/>
          </a:blip>
          <a:srcRect b="16122" l="10262" r="74150" t="64527"/>
          <a:stretch/>
        </p:blipFill>
        <p:spPr>
          <a:xfrm>
            <a:off x="6954475" y="2124825"/>
            <a:ext cx="1879651" cy="131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/>
        </p:nvSpPr>
        <p:spPr>
          <a:xfrm>
            <a:off x="318225" y="3596750"/>
            <a:ext cx="18501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1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 rotWithShape="1">
          <a:blip r:embed="rId6">
            <a:alphaModFix/>
          </a:blip>
          <a:srcRect b="16255" l="10013" r="74269" t="64395"/>
          <a:stretch/>
        </p:blipFill>
        <p:spPr>
          <a:xfrm>
            <a:off x="4715300" y="2124825"/>
            <a:ext cx="1917024" cy="134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/>
        </p:nvSpPr>
        <p:spPr>
          <a:xfrm>
            <a:off x="2513500" y="3596750"/>
            <a:ext cx="1879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2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4715300" y="3596750"/>
            <a:ext cx="19170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3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6954300" y="3596750"/>
            <a:ext cx="18795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4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VARIABLES O ESTADÍSTICS OBSERVATS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11700" y="1152475"/>
            <a:ext cx="8520600" cy="4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Estat del mostrador del vestidor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3">
            <a:alphaModFix/>
          </a:blip>
          <a:srcRect b="16283" l="26197" r="58516" t="65602"/>
          <a:stretch/>
        </p:blipFill>
        <p:spPr>
          <a:xfrm>
            <a:off x="318187" y="2220200"/>
            <a:ext cx="1850174" cy="13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4">
            <a:alphaModFix/>
          </a:blip>
          <a:srcRect b="16691" l="25956" r="58572" t="65565"/>
          <a:stretch/>
        </p:blipFill>
        <p:spPr>
          <a:xfrm>
            <a:off x="2507700" y="2218625"/>
            <a:ext cx="1850150" cy="13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 rotWithShape="1">
          <a:blip r:embed="rId5">
            <a:alphaModFix/>
          </a:blip>
          <a:srcRect b="16255" l="26042" r="58487" t="65247"/>
          <a:stretch/>
        </p:blipFill>
        <p:spPr>
          <a:xfrm>
            <a:off x="4697225" y="2220200"/>
            <a:ext cx="1850102" cy="13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 rotWithShape="1">
          <a:blip r:embed="rId6">
            <a:alphaModFix/>
          </a:blip>
          <a:srcRect b="16122" l="26159" r="58389" t="65380"/>
          <a:stretch/>
        </p:blipFill>
        <p:spPr>
          <a:xfrm>
            <a:off x="6893775" y="2251925"/>
            <a:ext cx="1863226" cy="137654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/>
        </p:nvSpPr>
        <p:spPr>
          <a:xfrm>
            <a:off x="318225" y="3596750"/>
            <a:ext cx="18501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1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2513500" y="3596750"/>
            <a:ext cx="1879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2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4715300" y="3596750"/>
            <a:ext cx="19170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3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6954300" y="3596750"/>
            <a:ext cx="18795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4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VARIABLES O ESTADÍSTICS OBSERVATS</a:t>
            </a:r>
            <a:endParaRPr/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Temps d’espera en la cua del vestidor durant la simulació</a:t>
            </a:r>
            <a:endParaRPr/>
          </a:p>
        </p:txBody>
      </p:sp>
      <p:pic>
        <p:nvPicPr>
          <p:cNvPr id="151" name="Google Shape;151;p24"/>
          <p:cNvPicPr preferRelativeResize="0"/>
          <p:nvPr/>
        </p:nvPicPr>
        <p:blipFill rotWithShape="1">
          <a:blip r:embed="rId3">
            <a:alphaModFix/>
          </a:blip>
          <a:srcRect b="16574" l="41562" r="43152" t="65310"/>
          <a:stretch/>
        </p:blipFill>
        <p:spPr>
          <a:xfrm>
            <a:off x="303525" y="2220200"/>
            <a:ext cx="1850098" cy="13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4"/>
          <p:cNvPicPr preferRelativeResize="0"/>
          <p:nvPr/>
        </p:nvPicPr>
        <p:blipFill rotWithShape="1">
          <a:blip r:embed="rId4">
            <a:alphaModFix/>
          </a:blip>
          <a:srcRect b="16255" l="41620" r="43170" t="65247"/>
          <a:stretch/>
        </p:blipFill>
        <p:spPr>
          <a:xfrm>
            <a:off x="4750350" y="2251925"/>
            <a:ext cx="1818874" cy="13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4"/>
          <p:cNvPicPr preferRelativeResize="0"/>
          <p:nvPr/>
        </p:nvPicPr>
        <p:blipFill rotWithShape="1">
          <a:blip r:embed="rId5">
            <a:alphaModFix/>
          </a:blip>
          <a:srcRect b="15787" l="41495" r="43034" t="65567"/>
          <a:stretch/>
        </p:blipFill>
        <p:spPr>
          <a:xfrm>
            <a:off x="2480900" y="2220200"/>
            <a:ext cx="1850102" cy="13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4"/>
          <p:cNvPicPr preferRelativeResize="0"/>
          <p:nvPr/>
        </p:nvPicPr>
        <p:blipFill rotWithShape="1">
          <a:blip r:embed="rId6">
            <a:alphaModFix/>
          </a:blip>
          <a:srcRect b="16122" l="41654" r="42448" t="65380"/>
          <a:stretch/>
        </p:blipFill>
        <p:spPr>
          <a:xfrm>
            <a:off x="6954300" y="2220225"/>
            <a:ext cx="1917000" cy="137654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/>
        </p:nvSpPr>
        <p:spPr>
          <a:xfrm>
            <a:off x="318225" y="3596750"/>
            <a:ext cx="18501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1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6" name="Google Shape;156;p24"/>
          <p:cNvSpPr txBox="1"/>
          <p:nvPr/>
        </p:nvSpPr>
        <p:spPr>
          <a:xfrm>
            <a:off x="2513500" y="3596750"/>
            <a:ext cx="1879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2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7" name="Google Shape;157;p24"/>
          <p:cNvSpPr txBox="1"/>
          <p:nvPr/>
        </p:nvSpPr>
        <p:spPr>
          <a:xfrm>
            <a:off x="4715300" y="3596750"/>
            <a:ext cx="19170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3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6954300" y="3596750"/>
            <a:ext cx="18795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4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VARIABLES O ESTADÍSTICS OBSERVATS</a:t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1152475"/>
            <a:ext cx="85206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Temps d’espera en la cua del vestidor</a:t>
            </a:r>
            <a:endParaRPr/>
          </a:p>
        </p:txBody>
      </p:sp>
      <p:pic>
        <p:nvPicPr>
          <p:cNvPr id="165" name="Google Shape;165;p25"/>
          <p:cNvPicPr preferRelativeResize="0"/>
          <p:nvPr/>
        </p:nvPicPr>
        <p:blipFill rotWithShape="1">
          <a:blip r:embed="rId3">
            <a:alphaModFix/>
          </a:blip>
          <a:srcRect b="26839" l="58814" r="28956" t="65624"/>
          <a:stretch/>
        </p:blipFill>
        <p:spPr>
          <a:xfrm>
            <a:off x="416975" y="2866675"/>
            <a:ext cx="1652602" cy="63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5"/>
          <p:cNvPicPr preferRelativeResize="0"/>
          <p:nvPr/>
        </p:nvPicPr>
        <p:blipFill rotWithShape="1">
          <a:blip r:embed="rId4">
            <a:alphaModFix/>
          </a:blip>
          <a:srcRect b="26813" l="58560" r="27815" t="65535"/>
          <a:stretch/>
        </p:blipFill>
        <p:spPr>
          <a:xfrm>
            <a:off x="7021688" y="2884075"/>
            <a:ext cx="1744723" cy="60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5"/>
          <p:cNvPicPr preferRelativeResize="0"/>
          <p:nvPr/>
        </p:nvPicPr>
        <p:blipFill rotWithShape="1">
          <a:blip r:embed="rId5">
            <a:alphaModFix/>
          </a:blip>
          <a:srcRect b="26593" l="59114" r="28508" t="65649"/>
          <a:stretch/>
        </p:blipFill>
        <p:spPr>
          <a:xfrm>
            <a:off x="2627100" y="2884075"/>
            <a:ext cx="1652602" cy="63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5"/>
          <p:cNvPicPr preferRelativeResize="0"/>
          <p:nvPr/>
        </p:nvPicPr>
        <p:blipFill rotWithShape="1">
          <a:blip r:embed="rId6">
            <a:alphaModFix/>
          </a:blip>
          <a:srcRect b="26974" l="58847" r="28748" t="66136"/>
          <a:stretch/>
        </p:blipFill>
        <p:spPr>
          <a:xfrm>
            <a:off x="4748750" y="2884075"/>
            <a:ext cx="1850098" cy="6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/>
        </p:nvSpPr>
        <p:spPr>
          <a:xfrm>
            <a:off x="318225" y="3596750"/>
            <a:ext cx="18501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1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0" name="Google Shape;170;p25"/>
          <p:cNvSpPr txBox="1"/>
          <p:nvPr/>
        </p:nvSpPr>
        <p:spPr>
          <a:xfrm>
            <a:off x="2513500" y="3596750"/>
            <a:ext cx="1879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2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4715300" y="3596750"/>
            <a:ext cx="19170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3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6954300" y="3596750"/>
            <a:ext cx="18795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Escenari 4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CONCLUSIÓ</a:t>
            </a:r>
            <a:endParaRPr/>
          </a:p>
        </p:txBody>
      </p:sp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311700" y="1152475"/>
            <a:ext cx="8369400" cy="13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es"/>
              <a:t>Augmentar el nombre de treballadors ens disminueix el temps d’espera mig en la cua del vestidor ¿Ens surt a compte econòmicament?</a:t>
            </a:r>
            <a:endParaRPr/>
          </a:p>
        </p:txBody>
      </p:sp>
      <p:graphicFrame>
        <p:nvGraphicFramePr>
          <p:cNvPr id="179" name="Google Shape;179;p26"/>
          <p:cNvGraphicFramePr/>
          <p:nvPr/>
        </p:nvGraphicFramePr>
        <p:xfrm>
          <a:off x="839725" y="2225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{1662FDC5-1D77-4B44-BA42-E385DAA0A882}</a:tableStyleId>
              </a:tblPr>
              <a:tblGrid>
                <a:gridCol w="1615500"/>
                <a:gridCol w="1615500"/>
                <a:gridCol w="1615500"/>
                <a:gridCol w="1615500"/>
              </a:tblGrid>
              <a:tr h="392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accent3"/>
                          </a:solidFill>
                        </a:rPr>
                        <a:t>Escenari</a:t>
                      </a:r>
                      <a:endParaRPr b="1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1155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accent3"/>
                          </a:solidFill>
                        </a:rPr>
                        <a:t>Min</a:t>
                      </a:r>
                      <a:endParaRPr b="1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1155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accent3"/>
                          </a:solidFill>
                        </a:rPr>
                        <a:t>Max</a:t>
                      </a:r>
                      <a:endParaRPr b="1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1155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accent3"/>
                          </a:solidFill>
                        </a:rPr>
                        <a:t>Average</a:t>
                      </a:r>
                      <a:endParaRPr b="1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1155CC"/>
                    </a:solidFill>
                  </a:tcPr>
                </a:tc>
              </a:tr>
              <a:tr h="602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3 treballadors i capacitat 7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0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43.28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15.07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602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2 </a:t>
                      </a:r>
                      <a:r>
                        <a:rPr lang="es">
                          <a:solidFill>
                            <a:schemeClr val="accent3"/>
                          </a:solidFill>
                        </a:rPr>
                        <a:t>treballadors i capacitat 7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0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48.39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17.85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602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2 treballadors i capacitat 4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0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48.69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18.38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602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2 treballadors i capacitat 1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0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49.35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accent3"/>
                          </a:solidFill>
                        </a:rPr>
                        <a:t>18.73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MOLTES GRÀCIES!</a:t>
            </a:r>
            <a:endParaRPr/>
          </a:p>
        </p:txBody>
      </p:sp>
      <p:sp>
        <p:nvSpPr>
          <p:cNvPr id="185" name="Google Shape;185;p27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Agustí Conesa Gago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Enric Segura Sánchez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86" name="Google Shape;186;p27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-2" y="0"/>
            <a:ext cx="9320275" cy="621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94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ÍNDEX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es"/>
              <a:t>Descripció del sistema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➢"/>
            </a:pPr>
            <a:r>
              <a:rPr lang="es"/>
              <a:t>Entitats del model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es"/>
              <a:t>Objectius del model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es"/>
              <a:t>Hipòtesis considerades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es"/>
              <a:t>Variables o estadístics observats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➢"/>
            </a:pPr>
            <a:r>
              <a:rPr lang="es"/>
              <a:t>Escenaris Observats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➢"/>
            </a:pPr>
            <a:r>
              <a:rPr lang="es"/>
              <a:t>Conclusions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DESCRIPCIÓ DEL SISTEMA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364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</a:t>
            </a:r>
            <a:r>
              <a:rPr lang="es"/>
              <a:t>ntrada i sortida d’una discoteca tenint en compte el procés de deixar i recollir  les pertinences al vestidor.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47542" l="19869" r="17489" t="16970"/>
          <a:stretch/>
        </p:blipFill>
        <p:spPr>
          <a:xfrm>
            <a:off x="473650" y="1946375"/>
            <a:ext cx="7940976" cy="253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DESCRIPCIÓ DEL SISTEMA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b="38520" l="35616" r="32501" t="11678"/>
          <a:stretch/>
        </p:blipFill>
        <p:spPr>
          <a:xfrm>
            <a:off x="2271099" y="1108150"/>
            <a:ext cx="4310102" cy="378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ENTITATS DEL MODEL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Els clients, els que volen entrar  a la discoteca.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Clients (VIP i NO VIP)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Clients estan un temps aleatori dins la discoteca</a:t>
            </a:r>
            <a:r>
              <a:rPr lang="es"/>
              <a:t> </a:t>
            </a:r>
            <a:r>
              <a:rPr lang="es"/>
              <a:t>(dependrà de si és VIP o NO VIP, i de l’hora en què arriba)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OBJECTIUS DEL MODEL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4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</a:t>
            </a:r>
            <a:r>
              <a:rPr lang="es"/>
              <a:t>mprovar quina és la millor manera d’augmentar la fluïdesa de la discoteca tenint en compte la cua del vestidor per a deixar i recollir la roba.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0" l="428" r="0" t="0"/>
          <a:stretch/>
        </p:blipFill>
        <p:spPr>
          <a:xfrm>
            <a:off x="4572000" y="2079350"/>
            <a:ext cx="4572000" cy="269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079350"/>
            <a:ext cx="4572000" cy="269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HIPÒTESIS CONSIDERADES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Cadascun dels clients portarà roba per deixar al vestidor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 partir de les 5:00 am ja no arriba </a:t>
            </a:r>
            <a:r>
              <a:rPr lang="es"/>
              <a:t>ningú</a:t>
            </a:r>
            <a:r>
              <a:rPr lang="es"/>
              <a:t> a la discoteca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Els treballadors treballaran durant tota la simulació sense tenir en compte el temps de descans (o canvis de torn)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L’afluència de clients augmentarà fins a les 3:00 am i </a:t>
            </a:r>
            <a:r>
              <a:rPr lang="es"/>
              <a:t>després disminuirà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 freqüència de clients NO VIP és més gran que la de clients VIPs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HIPÒTESIS CONSIDERADES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Els clients VIP tenen preferència en entrar davant els NO VIP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Suposem</a:t>
            </a:r>
            <a:r>
              <a:rPr lang="es"/>
              <a:t> que el pagament de l’entrada durarà entre 1 i 2 minuts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Els clients que volen recollir la seva roba han de fer la mateixa cua de vestidor que els que la volen deixar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L’aforament màxim de la cua de vestidors és de 25 persones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600"/>
              </a:spcAft>
              <a:buSzPts val="1800"/>
              <a:buChar char="●"/>
            </a:pPr>
            <a:r>
              <a:rPr lang="es"/>
              <a:t>Es podrà atendre a un màxim de dos clients a la vegada en el vestidor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3000"/>
              <a:buChar char="●"/>
            </a:pPr>
            <a:r>
              <a:rPr lang="es"/>
              <a:t>Escenaris contemplats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9875"/>
            <a:ext cx="610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Primer escenari: 3 treballadors i pila de roba amb capacitat de 7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Segon escenari: 2 treballadors i pila de roba amb capacitat de 7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Tercer escenari: 2 treballadors i pila de roba amb capacitat de 4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s"/>
              <a:t>Quart escenari: 2 treballadors i pila de roba amb capacitat de 1</a:t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 rotWithShape="1">
          <a:blip r:embed="rId3">
            <a:alphaModFix/>
          </a:blip>
          <a:srcRect b="0" l="3529" r="57599" t="0"/>
          <a:stretch/>
        </p:blipFill>
        <p:spPr>
          <a:xfrm>
            <a:off x="7905075" y="353775"/>
            <a:ext cx="705600" cy="181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/>
          </a:blip>
          <a:srcRect b="0" l="3529" r="57599" t="0"/>
          <a:stretch/>
        </p:blipFill>
        <p:spPr>
          <a:xfrm>
            <a:off x="7199475" y="967650"/>
            <a:ext cx="705600" cy="181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 rotWithShape="1">
          <a:blip r:embed="rId3">
            <a:alphaModFix/>
          </a:blip>
          <a:srcRect b="0" l="3529" r="57599" t="0"/>
          <a:stretch/>
        </p:blipFill>
        <p:spPr>
          <a:xfrm>
            <a:off x="6493875" y="353775"/>
            <a:ext cx="705600" cy="181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9950" y="3057654"/>
            <a:ext cx="1659500" cy="165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